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2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ni slajd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 okomiti teks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komiti naslov i teks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 sadržaj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sadržaja" type="twoObj">
  <p:cSld name="TWO_OBJECT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aglavlje sekcije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sporedba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o naslov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azn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držaj s opisom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ka s opisom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-sfera.hr/dodatni-digitalni-sadrzaji/d5b3fa91-bacd-4e8a-8a1c-6c5b5a30c9c5/" TargetMode="External"/><Relationship Id="rId13" Type="http://schemas.openxmlformats.org/officeDocument/2006/relationships/image" Target="../media/image27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11" Type="http://schemas.openxmlformats.org/officeDocument/2006/relationships/image" Target="../media/image25.png"/><Relationship Id="rId5" Type="http://schemas.openxmlformats.org/officeDocument/2006/relationships/image" Target="../media/image12.png"/><Relationship Id="rId10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21244"/>
            <a:ext cx="12192000" cy="68792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22"/>
          <p:cNvPicPr preferRelativeResize="0"/>
          <p:nvPr/>
        </p:nvPicPr>
        <p:blipFill rotWithShape="1">
          <a:blip r:embed="rId3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19" name="Google Shape;219;p22"/>
          <p:cNvPicPr preferRelativeResize="0"/>
          <p:nvPr/>
        </p:nvPicPr>
        <p:blipFill rotWithShape="1">
          <a:blip r:embed="rId3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20" name="Google Shape;220;p22" descr="Orange Circle Logo - Free image on Pixa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8593724">
            <a:off x="7496798" y="1316224"/>
            <a:ext cx="4506519" cy="45282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11000869" y="4349198"/>
            <a:ext cx="1329729" cy="2013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22"/>
          <p:cNvPicPr preferRelativeResize="0"/>
          <p:nvPr/>
        </p:nvPicPr>
        <p:blipFill rotWithShape="1">
          <a:blip r:embed="rId6">
            <a:alphaModFix/>
          </a:blip>
          <a:srcRect l="28661" r="13991"/>
          <a:stretch/>
        </p:blipFill>
        <p:spPr>
          <a:xfrm>
            <a:off x="9627304" y="4662977"/>
            <a:ext cx="915086" cy="1950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2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103034" y="5966900"/>
            <a:ext cx="1864561" cy="704488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22"/>
          <p:cNvSpPr txBox="1"/>
          <p:nvPr/>
        </p:nvSpPr>
        <p:spPr>
          <a:xfrm>
            <a:off x="8849652" y="1320564"/>
            <a:ext cx="2456747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 VIŠE</a:t>
            </a:r>
            <a:endParaRPr/>
          </a:p>
        </p:txBody>
      </p:sp>
      <p:sp>
        <p:nvSpPr>
          <p:cNvPr id="225" name="Google Shape;225;p22"/>
          <p:cNvSpPr/>
          <p:nvPr/>
        </p:nvSpPr>
        <p:spPr>
          <a:xfrm>
            <a:off x="8244747" y="2290732"/>
            <a:ext cx="295316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ATRIBUT I REČENIČNI DIJELOVI</a:t>
            </a:r>
            <a:endParaRPr sz="2400" dirty="0"/>
          </a:p>
        </p:txBody>
      </p:sp>
      <p:sp>
        <p:nvSpPr>
          <p:cNvPr id="226" name="Google Shape;226;p22"/>
          <p:cNvSpPr/>
          <p:nvPr/>
        </p:nvSpPr>
        <p:spPr>
          <a:xfrm>
            <a:off x="1628626" y="597079"/>
            <a:ext cx="69445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Atribut </a:t>
            </a: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može biti dio bilo kojega rečeničnoga dijela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Promotri ulogu imenice u rečenici koja ima dopunu atribut.</a:t>
            </a:r>
            <a:endParaRPr sz="2400" dirty="0"/>
          </a:p>
        </p:txBody>
      </p:sp>
      <p:sp>
        <p:nvSpPr>
          <p:cNvPr id="227" name="Google Shape;227;p22"/>
          <p:cNvSpPr/>
          <p:nvPr/>
        </p:nvSpPr>
        <p:spPr>
          <a:xfrm>
            <a:off x="257248" y="1668400"/>
            <a:ext cx="6164537" cy="3939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Kako se ispravno pije </a:t>
            </a:r>
            <a:r>
              <a:rPr lang="hr-HR" sz="24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engleski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čaj?</a:t>
            </a:r>
            <a:endParaRPr sz="2400" dirty="0"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Poznati hrvatski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književnik Mladen Kušec…</a:t>
            </a:r>
            <a:endParaRPr sz="2400" dirty="0"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Kako se sigurno koristiti </a:t>
            </a:r>
            <a:r>
              <a:rPr lang="hr-HR" sz="24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medijskim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sadržajima?</a:t>
            </a:r>
            <a:endParaRPr sz="2400" dirty="0"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Mladen Kušec je </a:t>
            </a:r>
            <a:r>
              <a:rPr lang="hr-HR" sz="24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hrvatski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pisac.</a:t>
            </a:r>
            <a:endParaRPr sz="2400" dirty="0"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 </a:t>
            </a:r>
            <a:r>
              <a:rPr lang="hr-HR" sz="24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njihovu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školu dolazi pisac.</a:t>
            </a:r>
            <a:endParaRPr sz="2400" dirty="0"/>
          </a:p>
        </p:txBody>
      </p:sp>
      <p:sp>
        <p:nvSpPr>
          <p:cNvPr id="228" name="Google Shape;228;p22"/>
          <p:cNvSpPr txBox="1"/>
          <p:nvPr/>
        </p:nvSpPr>
        <p:spPr>
          <a:xfrm>
            <a:off x="6096001" y="1862424"/>
            <a:ext cx="169249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subjekt</a:t>
            </a:r>
            <a:endParaRPr sz="2400" dirty="0"/>
          </a:p>
        </p:txBody>
      </p:sp>
      <p:sp>
        <p:nvSpPr>
          <p:cNvPr id="229" name="Google Shape;229;p22"/>
          <p:cNvSpPr/>
          <p:nvPr/>
        </p:nvSpPr>
        <p:spPr>
          <a:xfrm>
            <a:off x="5963329" y="2676146"/>
            <a:ext cx="140436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apozicija</a:t>
            </a:r>
            <a:endParaRPr sz="2400" dirty="0"/>
          </a:p>
        </p:txBody>
      </p:sp>
      <p:sp>
        <p:nvSpPr>
          <p:cNvPr id="230" name="Google Shape;230;p22"/>
          <p:cNvSpPr/>
          <p:nvPr/>
        </p:nvSpPr>
        <p:spPr>
          <a:xfrm>
            <a:off x="6233095" y="3380318"/>
            <a:ext cx="128655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objekt</a:t>
            </a:r>
            <a:endParaRPr sz="2400" dirty="0"/>
          </a:p>
        </p:txBody>
      </p:sp>
      <p:sp>
        <p:nvSpPr>
          <p:cNvPr id="231" name="Google Shape;231;p22"/>
          <p:cNvSpPr/>
          <p:nvPr/>
        </p:nvSpPr>
        <p:spPr>
          <a:xfrm>
            <a:off x="4979680" y="4109767"/>
            <a:ext cx="2862627" cy="67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imenski predikat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22"/>
          <p:cNvSpPr/>
          <p:nvPr/>
        </p:nvSpPr>
        <p:spPr>
          <a:xfrm>
            <a:off x="5144737" y="4867281"/>
            <a:ext cx="228819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priložna oznaka</a:t>
            </a:r>
            <a:endParaRPr sz="2400" dirty="0"/>
          </a:p>
        </p:txBody>
      </p:sp>
      <p:sp>
        <p:nvSpPr>
          <p:cNvPr id="233" name="Google Shape;233;p22"/>
          <p:cNvSpPr/>
          <p:nvPr/>
        </p:nvSpPr>
        <p:spPr>
          <a:xfrm>
            <a:off x="8448565" y="3118708"/>
            <a:ext cx="3087590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Atributu mjesto u rečenici otvara imenica bez obzira na rečeničnu ulogu koju ima.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p23"/>
          <p:cNvPicPr preferRelativeResize="0"/>
          <p:nvPr/>
        </p:nvPicPr>
        <p:blipFill rotWithShape="1">
          <a:blip r:embed="rId3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39" name="Google Shape;239;p23"/>
          <p:cNvPicPr preferRelativeResize="0"/>
          <p:nvPr/>
        </p:nvPicPr>
        <p:blipFill rotWithShape="1">
          <a:blip r:embed="rId3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40" name="Google Shape;240;p23" descr="Orange Circle Logo - Free image on Pixa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8593724">
            <a:off x="7530817" y="1473504"/>
            <a:ext cx="4487472" cy="4409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10983569" y="4406396"/>
            <a:ext cx="1329729" cy="2013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23"/>
          <p:cNvPicPr preferRelativeResize="0"/>
          <p:nvPr/>
        </p:nvPicPr>
        <p:blipFill rotWithShape="1">
          <a:blip r:embed="rId6">
            <a:alphaModFix/>
          </a:blip>
          <a:srcRect l="28661" r="13991"/>
          <a:stretch/>
        </p:blipFill>
        <p:spPr>
          <a:xfrm>
            <a:off x="9628216" y="4795033"/>
            <a:ext cx="915086" cy="1950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2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103034" y="5966900"/>
            <a:ext cx="1864561" cy="704488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23"/>
          <p:cNvSpPr txBox="1"/>
          <p:nvPr/>
        </p:nvSpPr>
        <p:spPr>
          <a:xfrm>
            <a:off x="7969997" y="1065805"/>
            <a:ext cx="3689409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TOČNO PIŠI I GOVORI</a:t>
            </a:r>
            <a:endParaRPr/>
          </a:p>
        </p:txBody>
      </p:sp>
      <p:sp>
        <p:nvSpPr>
          <p:cNvPr id="245" name="Google Shape;245;p23"/>
          <p:cNvSpPr/>
          <p:nvPr/>
        </p:nvSpPr>
        <p:spPr>
          <a:xfrm>
            <a:off x="1472419" y="701330"/>
            <a:ext cx="56242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Promotri primjere. Kad imenički atribut možemo zamijeniti pridjevnim atributom?</a:t>
            </a:r>
            <a:endParaRPr sz="2400" dirty="0"/>
          </a:p>
        </p:txBody>
      </p:sp>
      <p:sp>
        <p:nvSpPr>
          <p:cNvPr id="246" name="Google Shape;246;p23"/>
          <p:cNvSpPr/>
          <p:nvPr/>
        </p:nvSpPr>
        <p:spPr>
          <a:xfrm>
            <a:off x="125856" y="1479543"/>
            <a:ext cx="6096000" cy="2400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imenički atribut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</a:t>
            </a:r>
            <a:r>
              <a:rPr lang="hr-HR" sz="2400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pridjevni atribut</a:t>
            </a:r>
            <a:endParaRPr sz="2400" dirty="0"/>
          </a:p>
          <a:p>
            <a:pPr marL="0" marR="0" lvl="0" indent="0" algn="l" rtl="0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pjev </a:t>
            </a:r>
            <a:r>
              <a:rPr lang="hr-HR" sz="24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ptica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</a:t>
            </a:r>
            <a:r>
              <a:rPr lang="hr-HR" sz="2400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ptičji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pjev</a:t>
            </a:r>
            <a:endParaRPr sz="2400" dirty="0"/>
          </a:p>
          <a:p>
            <a:pPr marL="0" marR="0" lvl="0" indent="0" algn="l" rtl="0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ljepota </a:t>
            </a:r>
            <a:r>
              <a:rPr lang="hr-HR" sz="24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prirode 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</a:t>
            </a:r>
            <a:r>
              <a:rPr lang="hr-HR" sz="2400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prirodna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ljepota  </a:t>
            </a:r>
            <a:endParaRPr sz="2400" dirty="0"/>
          </a:p>
          <a:p>
            <a:pPr marL="0" marR="0" lvl="0" indent="0" algn="l" rtl="0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čaša </a:t>
            </a:r>
            <a:r>
              <a:rPr lang="hr-HR" sz="24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vode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</a:t>
            </a:r>
            <a:r>
              <a:rPr lang="hr-HR" sz="2400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vodena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čaša </a:t>
            </a:r>
            <a:endParaRPr sz="2400" dirty="0"/>
          </a:p>
        </p:txBody>
      </p:sp>
      <p:sp>
        <p:nvSpPr>
          <p:cNvPr id="247" name="Google Shape;247;p23"/>
          <p:cNvSpPr/>
          <p:nvPr/>
        </p:nvSpPr>
        <p:spPr>
          <a:xfrm>
            <a:off x="5190880" y="2479816"/>
            <a:ext cx="272915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 mijenja se značenje</a:t>
            </a:r>
            <a:endParaRPr sz="2400" dirty="0"/>
          </a:p>
        </p:txBody>
      </p:sp>
      <p:sp>
        <p:nvSpPr>
          <p:cNvPr id="248" name="Google Shape;248;p23"/>
          <p:cNvSpPr/>
          <p:nvPr/>
        </p:nvSpPr>
        <p:spPr>
          <a:xfrm>
            <a:off x="5697954" y="3674510"/>
            <a:ext cx="222208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mijenja se značenje</a:t>
            </a:r>
            <a:endParaRPr sz="2400" dirty="0"/>
          </a:p>
        </p:txBody>
      </p:sp>
      <p:sp>
        <p:nvSpPr>
          <p:cNvPr id="249" name="Google Shape;249;p23"/>
          <p:cNvSpPr/>
          <p:nvPr/>
        </p:nvSpPr>
        <p:spPr>
          <a:xfrm>
            <a:off x="5236112" y="4773127"/>
            <a:ext cx="296781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netočno značenje</a:t>
            </a:r>
            <a:endParaRPr sz="2400" dirty="0"/>
          </a:p>
        </p:txBody>
      </p:sp>
      <p:sp>
        <p:nvSpPr>
          <p:cNvPr id="250" name="Google Shape;250;p23"/>
          <p:cNvSpPr/>
          <p:nvPr/>
        </p:nvSpPr>
        <p:spPr>
          <a:xfrm>
            <a:off x="8263411" y="3322856"/>
            <a:ext cx="3311429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Imenički atribut, kada se ne mijenja značenje, trebamo zamijeniti pridjevnim atributom.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23"/>
          <p:cNvSpPr txBox="1"/>
          <p:nvPr/>
        </p:nvSpPr>
        <p:spPr>
          <a:xfrm>
            <a:off x="8371721" y="2171028"/>
            <a:ext cx="303525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ZAMJENA IMENIČKOG ATRIBUTA PRIDJEVNIM</a:t>
            </a:r>
            <a:endParaRPr sz="2400" dirty="0"/>
          </a:p>
        </p:txBody>
      </p:sp>
      <p:pic>
        <p:nvPicPr>
          <p:cNvPr id="252" name="Google Shape;252;p2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472419" y="4989107"/>
            <a:ext cx="2045470" cy="17658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257;p24"/>
          <p:cNvPicPr preferRelativeResize="0"/>
          <p:nvPr/>
        </p:nvPicPr>
        <p:blipFill rotWithShape="1">
          <a:blip r:embed="rId3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58" name="Google Shape;258;p24"/>
          <p:cNvPicPr preferRelativeResize="0"/>
          <p:nvPr/>
        </p:nvPicPr>
        <p:blipFill rotWithShape="1">
          <a:blip r:embed="rId3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59" name="Google Shape;259;p24" descr="Orange Circle Logo - Free image on Pixa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8593724">
            <a:off x="6539782" y="1128982"/>
            <a:ext cx="5019382" cy="4930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10983569" y="4406396"/>
            <a:ext cx="1329729" cy="2013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24"/>
          <p:cNvPicPr preferRelativeResize="0"/>
          <p:nvPr/>
        </p:nvPicPr>
        <p:blipFill rotWithShape="1">
          <a:blip r:embed="rId6">
            <a:alphaModFix/>
          </a:blip>
          <a:srcRect l="28661" r="13991"/>
          <a:stretch/>
        </p:blipFill>
        <p:spPr>
          <a:xfrm>
            <a:off x="10196791" y="4355246"/>
            <a:ext cx="915086" cy="1950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2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103034" y="5966900"/>
            <a:ext cx="1864561" cy="704488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24"/>
          <p:cNvSpPr txBox="1"/>
          <p:nvPr/>
        </p:nvSpPr>
        <p:spPr>
          <a:xfrm>
            <a:off x="7925845" y="1567712"/>
            <a:ext cx="2581570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UVJEŽBAVANJE</a:t>
            </a:r>
            <a:endParaRPr sz="32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64" name="Google Shape;264;p24"/>
          <p:cNvSpPr/>
          <p:nvPr/>
        </p:nvSpPr>
        <p:spPr>
          <a:xfrm>
            <a:off x="659225" y="1321106"/>
            <a:ext cx="6096000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Njezin prvi  nastup pamtim po izvrsnoj igri</a:t>
            </a:r>
            <a:r>
              <a:rPr lang="hr-H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___________________________________</a:t>
            </a:r>
            <a:endParaRPr dirty="0"/>
          </a:p>
        </p:txBody>
      </p:sp>
      <p:sp>
        <p:nvSpPr>
          <p:cNvPr id="265" name="Google Shape;265;p24"/>
          <p:cNvSpPr/>
          <p:nvPr/>
        </p:nvSpPr>
        <p:spPr>
          <a:xfrm>
            <a:off x="659225" y="3070566"/>
            <a:ext cx="6096000" cy="255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Ostavi mi broj telefona na stolu.</a:t>
            </a:r>
            <a:endParaRPr sz="2400" dirty="0"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________________________________</a:t>
            </a:r>
            <a:endParaRPr sz="2400" dirty="0"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Praznik rada provest ćemo na moru.</a:t>
            </a:r>
            <a:endParaRPr sz="2400" dirty="0"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________________________________</a:t>
            </a:r>
            <a:endParaRPr sz="2400" dirty="0"/>
          </a:p>
        </p:txBody>
      </p:sp>
      <p:pic>
        <p:nvPicPr>
          <p:cNvPr id="266" name="Google Shape;266;p2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4506" y="1234754"/>
            <a:ext cx="792480" cy="975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2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-138162" y="3222653"/>
            <a:ext cx="914400" cy="1024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2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355125" y="2399881"/>
            <a:ext cx="589076" cy="784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2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355125" y="3825223"/>
            <a:ext cx="650036" cy="808967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24"/>
          <p:cNvSpPr txBox="1"/>
          <p:nvPr/>
        </p:nvSpPr>
        <p:spPr>
          <a:xfrm>
            <a:off x="8004849" y="2438198"/>
            <a:ext cx="275903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Podcrtaj atribute i odredi vrstu.</a:t>
            </a:r>
            <a:endParaRPr sz="2400" dirty="0"/>
          </a:p>
        </p:txBody>
      </p:sp>
      <p:sp>
        <p:nvSpPr>
          <p:cNvPr id="271" name="Google Shape;271;p24"/>
          <p:cNvSpPr/>
          <p:nvPr/>
        </p:nvSpPr>
        <p:spPr>
          <a:xfrm>
            <a:off x="7963635" y="3474510"/>
            <a:ext cx="2754876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Podcrtaj imenički atribut i zamijeni ga pridjevnim. Imaju li isto značenje?</a:t>
            </a:r>
            <a:endParaRPr sz="2400" dirty="0"/>
          </a:p>
        </p:txBody>
      </p:sp>
      <p:sp>
        <p:nvSpPr>
          <p:cNvPr id="272" name="Google Shape;272;p24"/>
          <p:cNvSpPr txBox="1"/>
          <p:nvPr/>
        </p:nvSpPr>
        <p:spPr>
          <a:xfrm>
            <a:off x="1973741" y="1868398"/>
            <a:ext cx="226342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pridjevni atribut</a:t>
            </a:r>
            <a:endParaRPr sz="2400" dirty="0"/>
          </a:p>
        </p:txBody>
      </p:sp>
      <p:sp>
        <p:nvSpPr>
          <p:cNvPr id="273" name="Google Shape;273;p24"/>
          <p:cNvSpPr txBox="1"/>
          <p:nvPr/>
        </p:nvSpPr>
        <p:spPr>
          <a:xfrm>
            <a:off x="826918" y="3982341"/>
            <a:ext cx="457440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telefonski broj – ima isto značenje</a:t>
            </a:r>
            <a:endParaRPr sz="2400" dirty="0"/>
          </a:p>
        </p:txBody>
      </p:sp>
      <p:sp>
        <p:nvSpPr>
          <p:cNvPr id="274" name="Google Shape;274;p24"/>
          <p:cNvSpPr txBox="1"/>
          <p:nvPr/>
        </p:nvSpPr>
        <p:spPr>
          <a:xfrm>
            <a:off x="790801" y="5401108"/>
            <a:ext cx="489394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radni praznik – nema isto značenje</a:t>
            </a:r>
            <a:endParaRPr sz="2400" dirty="0"/>
          </a:p>
        </p:txBody>
      </p:sp>
      <p:cxnSp>
        <p:nvCxnSpPr>
          <p:cNvPr id="275" name="Google Shape;275;p24"/>
          <p:cNvCxnSpPr/>
          <p:nvPr/>
        </p:nvCxnSpPr>
        <p:spPr>
          <a:xfrm>
            <a:off x="776238" y="1856944"/>
            <a:ext cx="635749" cy="0"/>
          </a:xfrm>
          <a:prstGeom prst="straightConnector1">
            <a:avLst/>
          </a:prstGeom>
          <a:noFill/>
          <a:ln w="28575" cap="rnd" cmpd="sng">
            <a:solidFill>
              <a:srgbClr val="FF33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76" name="Google Shape;276;p24"/>
          <p:cNvCxnSpPr/>
          <p:nvPr/>
        </p:nvCxnSpPr>
        <p:spPr>
          <a:xfrm rot="10800000" flipH="1">
            <a:off x="1552944" y="1848913"/>
            <a:ext cx="512639" cy="8030"/>
          </a:xfrm>
          <a:prstGeom prst="straightConnector1">
            <a:avLst/>
          </a:prstGeom>
          <a:noFill/>
          <a:ln w="28575" cap="rnd" cmpd="sng">
            <a:solidFill>
              <a:srgbClr val="FF33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77" name="Google Shape;277;p24"/>
          <p:cNvCxnSpPr/>
          <p:nvPr/>
        </p:nvCxnSpPr>
        <p:spPr>
          <a:xfrm rot="10800000" flipH="1">
            <a:off x="4556540" y="1865082"/>
            <a:ext cx="844781" cy="3316"/>
          </a:xfrm>
          <a:prstGeom prst="straightConnector1">
            <a:avLst/>
          </a:prstGeom>
          <a:noFill/>
          <a:ln w="28575" cap="rnd" cmpd="sng">
            <a:solidFill>
              <a:srgbClr val="FF33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78" name="Google Shape;278;p24"/>
          <p:cNvCxnSpPr/>
          <p:nvPr/>
        </p:nvCxnSpPr>
        <p:spPr>
          <a:xfrm>
            <a:off x="2595622" y="3743017"/>
            <a:ext cx="874343" cy="2440"/>
          </a:xfrm>
          <a:prstGeom prst="straightConnector1">
            <a:avLst/>
          </a:prstGeom>
          <a:noFill/>
          <a:ln w="28575" cap="rnd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79" name="Google Shape;279;p24"/>
          <p:cNvCxnSpPr/>
          <p:nvPr/>
        </p:nvCxnSpPr>
        <p:spPr>
          <a:xfrm>
            <a:off x="1755155" y="5189599"/>
            <a:ext cx="573708" cy="0"/>
          </a:xfrm>
          <a:prstGeom prst="straightConnector1">
            <a:avLst/>
          </a:prstGeom>
          <a:noFill/>
          <a:ln w="28575" cap="rnd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Google Shape;284;p25"/>
          <p:cNvPicPr preferRelativeResize="0"/>
          <p:nvPr/>
        </p:nvPicPr>
        <p:blipFill rotWithShape="1">
          <a:blip r:embed="rId3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85" name="Google Shape;285;p25"/>
          <p:cNvPicPr preferRelativeResize="0"/>
          <p:nvPr/>
        </p:nvPicPr>
        <p:blipFill rotWithShape="1">
          <a:blip r:embed="rId3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86" name="Google Shape;286;p25" descr="Orange Circle Logo - Free image on Pixa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8593724">
            <a:off x="7022368" y="1223655"/>
            <a:ext cx="3739995" cy="3693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10983569" y="4406396"/>
            <a:ext cx="1329729" cy="2013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25"/>
          <p:cNvPicPr preferRelativeResize="0"/>
          <p:nvPr/>
        </p:nvPicPr>
        <p:blipFill rotWithShape="1">
          <a:blip r:embed="rId6">
            <a:alphaModFix/>
          </a:blip>
          <a:srcRect l="28661" r="13991"/>
          <a:stretch/>
        </p:blipFill>
        <p:spPr>
          <a:xfrm>
            <a:off x="10196791" y="4355246"/>
            <a:ext cx="915086" cy="1950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2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103034" y="5966900"/>
            <a:ext cx="1864561" cy="704488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25"/>
          <p:cNvSpPr txBox="1"/>
          <p:nvPr/>
        </p:nvSpPr>
        <p:spPr>
          <a:xfrm>
            <a:off x="8143655" y="2098305"/>
            <a:ext cx="1793192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PONOVI</a:t>
            </a:r>
            <a:endParaRPr/>
          </a:p>
        </p:txBody>
      </p:sp>
      <p:pic>
        <p:nvPicPr>
          <p:cNvPr id="291" name="Google Shape;291;p25">
            <a:hlinkClick r:id="rId8"/>
          </p:cNvPr>
          <p:cNvPicPr preferRelativeResize="0"/>
          <p:nvPr/>
        </p:nvPicPr>
        <p:blipFill rotWithShape="1">
          <a:blip r:embed="rId9">
            <a:alphaModFix/>
          </a:blip>
          <a:srcRect t="24066" r="27775" b="26702"/>
          <a:stretch/>
        </p:blipFill>
        <p:spPr>
          <a:xfrm>
            <a:off x="7434628" y="2687544"/>
            <a:ext cx="2939547" cy="1036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25"/>
          <p:cNvPicPr preferRelativeResize="0"/>
          <p:nvPr/>
        </p:nvPicPr>
        <p:blipFill rotWithShape="1">
          <a:blip r:embed="rId10">
            <a:alphaModFix/>
          </a:blip>
          <a:srcRect l="15133" t="23051" r="73480" b="54385"/>
          <a:stretch/>
        </p:blipFill>
        <p:spPr>
          <a:xfrm>
            <a:off x="593871" y="1133981"/>
            <a:ext cx="1072661" cy="119575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93" name="Google Shape;293;p25"/>
          <p:cNvPicPr preferRelativeResize="0"/>
          <p:nvPr/>
        </p:nvPicPr>
        <p:blipFill rotWithShape="1">
          <a:blip r:embed="rId11">
            <a:alphaModFix/>
          </a:blip>
          <a:srcRect l="29760" t="22932" r="58682" b="54370"/>
          <a:stretch/>
        </p:blipFill>
        <p:spPr>
          <a:xfrm>
            <a:off x="576285" y="2688854"/>
            <a:ext cx="1090247" cy="120454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94" name="Google Shape;294;p25"/>
          <p:cNvPicPr preferRelativeResize="0"/>
          <p:nvPr/>
        </p:nvPicPr>
        <p:blipFill rotWithShape="1">
          <a:blip r:embed="rId12">
            <a:alphaModFix/>
          </a:blip>
          <a:srcRect l="44134" t="22870" r="44171" b="54212"/>
          <a:stretch/>
        </p:blipFill>
        <p:spPr>
          <a:xfrm>
            <a:off x="563096" y="4110879"/>
            <a:ext cx="1116623" cy="123092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95" name="Google Shape;295;p25"/>
          <p:cNvPicPr preferRelativeResize="0"/>
          <p:nvPr/>
        </p:nvPicPr>
        <p:blipFill rotWithShape="1">
          <a:blip r:embed="rId13">
            <a:alphaModFix/>
          </a:blip>
          <a:srcRect l="58704" t="22750" r="29722" b="54062"/>
          <a:stretch/>
        </p:blipFill>
        <p:spPr>
          <a:xfrm>
            <a:off x="3994774" y="1109358"/>
            <a:ext cx="1107831" cy="1248507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96" name="Google Shape;296;p25"/>
          <p:cNvPicPr preferRelativeResize="0"/>
          <p:nvPr/>
        </p:nvPicPr>
        <p:blipFill rotWithShape="1">
          <a:blip r:embed="rId14">
            <a:alphaModFix/>
          </a:blip>
          <a:srcRect l="73534" t="22757" r="15143" b="54677"/>
          <a:stretch/>
        </p:blipFill>
        <p:spPr>
          <a:xfrm>
            <a:off x="3971601" y="2643636"/>
            <a:ext cx="1129623" cy="1266329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sp>
        <p:nvSpPr>
          <p:cNvPr id="297" name="Google Shape;297;p25"/>
          <p:cNvSpPr txBox="1"/>
          <p:nvPr/>
        </p:nvSpPr>
        <p:spPr>
          <a:xfrm>
            <a:off x="1815151" y="1109358"/>
            <a:ext cx="1719387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 tekstu označi sve pridjeve koji se odnose na deblje otisnute imenice.</a:t>
            </a:r>
            <a:endParaRPr/>
          </a:p>
        </p:txBody>
      </p:sp>
      <p:sp>
        <p:nvSpPr>
          <p:cNvPr id="298" name="Google Shape;298;p25"/>
          <p:cNvSpPr txBox="1"/>
          <p:nvPr/>
        </p:nvSpPr>
        <p:spPr>
          <a:xfrm>
            <a:off x="1815151" y="2830979"/>
            <a:ext cx="171938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Odredi kojoj vrsti riječi pripadaju atributi u rečenici.</a:t>
            </a:r>
            <a:endParaRPr/>
          </a:p>
        </p:txBody>
      </p:sp>
      <p:sp>
        <p:nvSpPr>
          <p:cNvPr id="299" name="Google Shape;299;p25"/>
          <p:cNvSpPr txBox="1"/>
          <p:nvPr/>
        </p:nvSpPr>
        <p:spPr>
          <a:xfrm>
            <a:off x="1806397" y="4195450"/>
            <a:ext cx="1746914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Prepoznaj pogrešno napisan atribut i prepiši ga točno.</a:t>
            </a:r>
            <a:endParaRPr/>
          </a:p>
        </p:txBody>
      </p:sp>
      <p:sp>
        <p:nvSpPr>
          <p:cNvPr id="300" name="Google Shape;300;p25"/>
          <p:cNvSpPr txBox="1"/>
          <p:nvPr/>
        </p:nvSpPr>
        <p:spPr>
          <a:xfrm>
            <a:off x="5322627" y="1133981"/>
            <a:ext cx="1534016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Rješavajući kvizove provjeri svoje znanje o atributima.</a:t>
            </a:r>
            <a:endParaRPr/>
          </a:p>
        </p:txBody>
      </p:sp>
      <p:sp>
        <p:nvSpPr>
          <p:cNvPr id="301" name="Google Shape;301;p25"/>
          <p:cNvSpPr txBox="1"/>
          <p:nvPr/>
        </p:nvSpPr>
        <p:spPr>
          <a:xfrm>
            <a:off x="5318295" y="2581468"/>
            <a:ext cx="1574959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Vrednuj svoje poznavanja atributa izlaznom karticom.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4" descr="Sponsor — UIC Summer Institute on Sustainability and Energy"/>
          <p:cNvPicPr preferRelativeResize="0"/>
          <p:nvPr/>
        </p:nvPicPr>
        <p:blipFill rotWithShape="1">
          <a:blip r:embed="rId3">
            <a:alphaModFix/>
          </a:blip>
          <a:srcRect t="19533" r="16995" b="-1"/>
          <a:stretch/>
        </p:blipFill>
        <p:spPr>
          <a:xfrm>
            <a:off x="6103088" y="0"/>
            <a:ext cx="6088912" cy="5871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 flipH="1">
            <a:off x="2640740" y="-2659105"/>
            <a:ext cx="6873789" cy="1219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4" descr="e-sfera.hr ‐ platforma udžbenika Školske knjige"/>
          <p:cNvPicPr preferRelativeResize="0"/>
          <p:nvPr/>
        </p:nvPicPr>
        <p:blipFill rotWithShape="1">
          <a:blip r:embed="rId5">
            <a:alphaModFix/>
          </a:blip>
          <a:srcRect t="28233" b="28909"/>
          <a:stretch/>
        </p:blipFill>
        <p:spPr>
          <a:xfrm>
            <a:off x="8664962" y="5616266"/>
            <a:ext cx="2489706" cy="531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4" descr="Orange Circle Logo - Free image on Pixabay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41822" y="3116337"/>
            <a:ext cx="2736906" cy="2703117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4" descr="Orange Circle Logo - Free image on Pixabay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685170" y="4853486"/>
            <a:ext cx="750775" cy="741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4" descr="Orange Circle Logo - Free image on Pixabay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525076" y="4001659"/>
            <a:ext cx="1105121" cy="1091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258365" y="949568"/>
            <a:ext cx="4230454" cy="2820303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4" descr="Orange Circle Logo - Free image on Pixabay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7980131">
            <a:off x="2873178" y="640446"/>
            <a:ext cx="3424865" cy="3382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4"/>
          <p:cNvPicPr preferRelativeResize="0"/>
          <p:nvPr/>
        </p:nvPicPr>
        <p:blipFill rotWithShape="1">
          <a:blip r:embed="rId11">
            <a:alphaModFix/>
          </a:blip>
          <a:srcRect l="34255" t="14744" r="34447" b="10255"/>
          <a:stretch/>
        </p:blipFill>
        <p:spPr>
          <a:xfrm rot="-401530">
            <a:off x="1280050" y="3143245"/>
            <a:ext cx="1907929" cy="2571748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4"/>
          <p:cNvSpPr txBox="1"/>
          <p:nvPr/>
        </p:nvSpPr>
        <p:spPr>
          <a:xfrm>
            <a:off x="8719428" y="1762386"/>
            <a:ext cx="232117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800" b="0" i="0" u="none" strike="noStrike" cap="none">
                <a:solidFill>
                  <a:srgbClr val="7CADD2"/>
                </a:solidFill>
                <a:latin typeface="Impact"/>
                <a:ea typeface="Impact"/>
                <a:cs typeface="Impact"/>
                <a:sym typeface="Impact"/>
              </a:rPr>
              <a:t>Atribut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5"/>
          <p:cNvPicPr preferRelativeResize="0"/>
          <p:nvPr/>
        </p:nvPicPr>
        <p:blipFill rotWithShape="1">
          <a:blip r:embed="rId3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3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05" name="Google Shape;105;p15" descr="Orange Circle Logo - Free image on Pixa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8593724">
            <a:off x="6921347" y="1140256"/>
            <a:ext cx="4373035" cy="4319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6327252" y="2125537"/>
            <a:ext cx="1682539" cy="2547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6">
            <a:alphaModFix/>
          </a:blip>
          <a:srcRect l="28661" r="13991"/>
          <a:stretch/>
        </p:blipFill>
        <p:spPr>
          <a:xfrm>
            <a:off x="5300615" y="1907976"/>
            <a:ext cx="1135354" cy="2419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103034" y="5966900"/>
            <a:ext cx="1864561" cy="704488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5"/>
          <p:cNvSpPr txBox="1"/>
          <p:nvPr/>
        </p:nvSpPr>
        <p:spPr>
          <a:xfrm>
            <a:off x="8352142" y="1186580"/>
            <a:ext cx="1750892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POVEŽI</a:t>
            </a:r>
            <a:endParaRPr/>
          </a:p>
        </p:txBody>
      </p:sp>
      <p:pic>
        <p:nvPicPr>
          <p:cNvPr id="110" name="Google Shape;110;p15"/>
          <p:cNvPicPr preferRelativeResize="0"/>
          <p:nvPr/>
        </p:nvPicPr>
        <p:blipFill rotWithShape="1">
          <a:blip r:embed="rId8">
            <a:alphaModFix/>
          </a:blip>
          <a:srcRect l="1" r="1442"/>
          <a:stretch/>
        </p:blipFill>
        <p:spPr>
          <a:xfrm rot="-187164">
            <a:off x="1315163" y="519670"/>
            <a:ext cx="4003554" cy="5441096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5"/>
          <p:cNvSpPr/>
          <p:nvPr/>
        </p:nvSpPr>
        <p:spPr>
          <a:xfrm>
            <a:off x="7653379" y="2262757"/>
            <a:ext cx="3281284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Što su pridjevi? U kojem se padežu nalazi pridjev u odnosu prema imenici koju pobliže određuje? Nabroji ostale imeničke riječi.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6"/>
          <p:cNvPicPr preferRelativeResize="0"/>
          <p:nvPr/>
        </p:nvPicPr>
        <p:blipFill rotWithShape="1">
          <a:blip r:embed="rId3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17" name="Google Shape;117;p16"/>
          <p:cNvPicPr preferRelativeResize="0"/>
          <p:nvPr/>
        </p:nvPicPr>
        <p:blipFill rotWithShape="1">
          <a:blip r:embed="rId3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18" name="Google Shape;118;p16" descr="Orange Circle Logo - Free image on Pixa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8593724">
            <a:off x="7071490" y="1124080"/>
            <a:ext cx="3990454" cy="3941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10983569" y="4406396"/>
            <a:ext cx="1329729" cy="2013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6"/>
          <p:cNvPicPr preferRelativeResize="0"/>
          <p:nvPr/>
        </p:nvPicPr>
        <p:blipFill rotWithShape="1">
          <a:blip r:embed="rId6">
            <a:alphaModFix/>
          </a:blip>
          <a:srcRect l="28661" r="13991"/>
          <a:stretch/>
        </p:blipFill>
        <p:spPr>
          <a:xfrm>
            <a:off x="10196791" y="4355246"/>
            <a:ext cx="915086" cy="1950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103034" y="5966900"/>
            <a:ext cx="1864561" cy="704488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6"/>
          <p:cNvSpPr txBox="1"/>
          <p:nvPr/>
        </p:nvSpPr>
        <p:spPr>
          <a:xfrm>
            <a:off x="8013898" y="1461350"/>
            <a:ext cx="2255236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PRIPREMI SE</a:t>
            </a:r>
            <a:endParaRPr/>
          </a:p>
        </p:txBody>
      </p:sp>
      <p:pic>
        <p:nvPicPr>
          <p:cNvPr id="123" name="Google Shape;123;p16"/>
          <p:cNvPicPr preferRelativeResize="0"/>
          <p:nvPr/>
        </p:nvPicPr>
        <p:blipFill rotWithShape="1">
          <a:blip r:embed="rId8">
            <a:alphaModFix/>
          </a:blip>
          <a:srcRect b="51754"/>
          <a:stretch/>
        </p:blipFill>
        <p:spPr>
          <a:xfrm>
            <a:off x="2147597" y="627960"/>
            <a:ext cx="4141239" cy="1855404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6"/>
          <p:cNvSpPr txBox="1"/>
          <p:nvPr/>
        </p:nvSpPr>
        <p:spPr>
          <a:xfrm>
            <a:off x="628523" y="2775840"/>
            <a:ext cx="5890449" cy="255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Pet za pet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radijska emisija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HRT – HRT 1 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Što su mediji i kako sigurno koristiti medijske sadržaje? Znaju li djeca prepoznati i razlikovati dobre i korisne od loših sadržaja? Imaju li svijest o tome da svojim sudjelovanjem u tom svijetu i oni sami sudjeluju u njegovom oblikovanju?</a:t>
            </a:r>
            <a:endParaRPr sz="2400" dirty="0"/>
          </a:p>
        </p:txBody>
      </p:sp>
      <p:sp>
        <p:nvSpPr>
          <p:cNvPr id="125" name="Google Shape;125;p16"/>
          <p:cNvSpPr txBox="1"/>
          <p:nvPr/>
        </p:nvSpPr>
        <p:spPr>
          <a:xfrm>
            <a:off x="7733204" y="2221350"/>
            <a:ext cx="2897163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Pronađi u tekstu imenice i pridjeve koji ih pobliže označuju. </a:t>
            </a:r>
            <a:r>
              <a:rPr lang="hr-HR" sz="2400" dirty="0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Ti su pridjevi u službi atributa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17"/>
          <p:cNvPicPr preferRelativeResize="0"/>
          <p:nvPr/>
        </p:nvPicPr>
        <p:blipFill rotWithShape="1">
          <a:blip r:embed="rId3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31" name="Google Shape;131;p17"/>
          <p:cNvPicPr preferRelativeResize="0"/>
          <p:nvPr/>
        </p:nvPicPr>
        <p:blipFill rotWithShape="1">
          <a:blip r:embed="rId3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32" name="Google Shape;132;p17" descr="Orange Circle Logo - Free image on Pixa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8593724">
            <a:off x="6825741" y="1210787"/>
            <a:ext cx="4172505" cy="4120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10983569" y="4406396"/>
            <a:ext cx="1329729" cy="2013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7"/>
          <p:cNvPicPr preferRelativeResize="0"/>
          <p:nvPr/>
        </p:nvPicPr>
        <p:blipFill rotWithShape="1">
          <a:blip r:embed="rId6">
            <a:alphaModFix/>
          </a:blip>
          <a:srcRect l="28661" r="13991"/>
          <a:stretch/>
        </p:blipFill>
        <p:spPr>
          <a:xfrm>
            <a:off x="10196791" y="4355246"/>
            <a:ext cx="915086" cy="1950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103034" y="5966900"/>
            <a:ext cx="1864561" cy="704488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7"/>
          <p:cNvSpPr txBox="1"/>
          <p:nvPr/>
        </p:nvSpPr>
        <p:spPr>
          <a:xfrm>
            <a:off x="8331174" y="1116528"/>
            <a:ext cx="1801211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</a:t>
            </a:r>
            <a:endParaRPr/>
          </a:p>
        </p:txBody>
      </p:sp>
      <p:sp>
        <p:nvSpPr>
          <p:cNvPr id="137" name="Google Shape;137;p17"/>
          <p:cNvSpPr/>
          <p:nvPr/>
        </p:nvSpPr>
        <p:spPr>
          <a:xfrm>
            <a:off x="8473088" y="1757263"/>
            <a:ext cx="158905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ATRIBUT 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(AT /</a:t>
            </a:r>
            <a:r>
              <a:rPr lang="hr-HR" sz="2400" b="1" dirty="0" err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Atr</a:t>
            </a: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.)</a:t>
            </a:r>
            <a:endParaRPr sz="2400" dirty="0"/>
          </a:p>
        </p:txBody>
      </p:sp>
      <p:sp>
        <p:nvSpPr>
          <p:cNvPr id="138" name="Google Shape;138;p17"/>
          <p:cNvSpPr/>
          <p:nvPr/>
        </p:nvSpPr>
        <p:spPr>
          <a:xfrm>
            <a:off x="1557642" y="688591"/>
            <a:ext cx="639486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Koja je uloga atributa u rečenici? Koju riječ u rečenici pobliže označuje?</a:t>
            </a:r>
            <a:endParaRPr sz="2400" dirty="0"/>
          </a:p>
        </p:txBody>
      </p:sp>
      <p:sp>
        <p:nvSpPr>
          <p:cNvPr id="139" name="Google Shape;139;p17"/>
          <p:cNvSpPr/>
          <p:nvPr/>
        </p:nvSpPr>
        <p:spPr>
          <a:xfrm>
            <a:off x="570976" y="1932664"/>
            <a:ext cx="6096000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Gdje raste </a:t>
            </a: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najstarije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drvo u Europi?</a:t>
            </a:r>
            <a:endParaRPr sz="2400" dirty="0"/>
          </a:p>
          <a:p>
            <a:pPr marL="0" marR="0" lvl="0" indent="0" algn="l" rtl="0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Kako se sigurno koristiti </a:t>
            </a: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medijskim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sadržajima?</a:t>
            </a:r>
            <a:endParaRPr sz="2400" dirty="0"/>
          </a:p>
        </p:txBody>
      </p:sp>
      <p:pic>
        <p:nvPicPr>
          <p:cNvPr id="140" name="Google Shape;140;p1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-7723241" flipH="1">
            <a:off x="2238897" y="1768063"/>
            <a:ext cx="1355868" cy="1198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-7723241" flipH="1">
            <a:off x="4136183" y="2744632"/>
            <a:ext cx="1483573" cy="1311651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7"/>
          <p:cNvSpPr txBox="1"/>
          <p:nvPr/>
        </p:nvSpPr>
        <p:spPr>
          <a:xfrm>
            <a:off x="2356812" y="4368814"/>
            <a:ext cx="362195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hr-HR" sz="24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pobliže označava imenicu</a:t>
            </a:r>
            <a:endParaRPr dirty="0"/>
          </a:p>
        </p:txBody>
      </p:sp>
      <p:sp>
        <p:nvSpPr>
          <p:cNvPr id="143" name="Google Shape;143;p17"/>
          <p:cNvSpPr/>
          <p:nvPr/>
        </p:nvSpPr>
        <p:spPr>
          <a:xfrm>
            <a:off x="7515826" y="2510582"/>
            <a:ext cx="3290719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Atribut je nesamostalni rečenični dio koji dopunjuje i pobliže označuje imenicu na koju se odnosi.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18"/>
          <p:cNvPicPr preferRelativeResize="0"/>
          <p:nvPr/>
        </p:nvPicPr>
        <p:blipFill rotWithShape="1">
          <a:blip r:embed="rId3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49" name="Google Shape;149;p18"/>
          <p:cNvPicPr preferRelativeResize="0"/>
          <p:nvPr/>
        </p:nvPicPr>
        <p:blipFill rotWithShape="1">
          <a:blip r:embed="rId3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50" name="Google Shape;150;p18" descr="Orange Circle Logo - Free image on Pixa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8593724">
            <a:off x="7169141" y="1026190"/>
            <a:ext cx="4621231" cy="46527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11121875" y="4266297"/>
            <a:ext cx="1329729" cy="2013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8"/>
          <p:cNvPicPr preferRelativeResize="0"/>
          <p:nvPr/>
        </p:nvPicPr>
        <p:blipFill rotWithShape="1">
          <a:blip r:embed="rId6">
            <a:alphaModFix/>
          </a:blip>
          <a:srcRect l="28661" r="13991"/>
          <a:stretch/>
        </p:blipFill>
        <p:spPr>
          <a:xfrm>
            <a:off x="9187948" y="4822148"/>
            <a:ext cx="915086" cy="1950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103034" y="5966900"/>
            <a:ext cx="1864561" cy="704488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18"/>
          <p:cNvSpPr txBox="1"/>
          <p:nvPr/>
        </p:nvSpPr>
        <p:spPr>
          <a:xfrm>
            <a:off x="8710665" y="1182134"/>
            <a:ext cx="1801211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</a:t>
            </a:r>
            <a:endParaRPr/>
          </a:p>
        </p:txBody>
      </p:sp>
      <p:sp>
        <p:nvSpPr>
          <p:cNvPr id="155" name="Google Shape;155;p18"/>
          <p:cNvSpPr/>
          <p:nvPr/>
        </p:nvSpPr>
        <p:spPr>
          <a:xfrm>
            <a:off x="8130906" y="1926578"/>
            <a:ext cx="275810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PRIDJEVNI ATRIBUT</a:t>
            </a:r>
            <a:endParaRPr sz="2400" dirty="0"/>
          </a:p>
        </p:txBody>
      </p:sp>
      <p:sp>
        <p:nvSpPr>
          <p:cNvPr id="156" name="Google Shape;156;p18"/>
          <p:cNvSpPr/>
          <p:nvPr/>
        </p:nvSpPr>
        <p:spPr>
          <a:xfrm>
            <a:off x="748829" y="929820"/>
            <a:ext cx="660250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Promotri primjere. Što može biti atribut prema vrsti riječi? Provjeri slaže li se atribut s imenicom u rodu, broju i padežu.</a:t>
            </a:r>
            <a:endParaRPr sz="2400" dirty="0"/>
          </a:p>
        </p:txBody>
      </p:sp>
      <p:sp>
        <p:nvSpPr>
          <p:cNvPr id="157" name="Google Shape;157;p18"/>
          <p:cNvSpPr/>
          <p:nvPr/>
        </p:nvSpPr>
        <p:spPr>
          <a:xfrm>
            <a:off x="4941828" y="2752396"/>
            <a:ext cx="134700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pridjev</a:t>
            </a:r>
            <a:endParaRPr sz="2400" dirty="0"/>
          </a:p>
        </p:txBody>
      </p:sp>
      <p:sp>
        <p:nvSpPr>
          <p:cNvPr id="158" name="Google Shape;158;p18"/>
          <p:cNvSpPr/>
          <p:nvPr/>
        </p:nvSpPr>
        <p:spPr>
          <a:xfrm>
            <a:off x="240776" y="1926578"/>
            <a:ext cx="7066789" cy="2400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Mladen Kušec uživa u razgovorima s </a:t>
            </a: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neobičnom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djecom. </a:t>
            </a: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Njegovi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intervjui s djecom privlače slušatelje. </a:t>
            </a:r>
            <a:endParaRPr sz="2400" dirty="0"/>
          </a:p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Prvi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intervju ostao mu je u sjećanju.</a:t>
            </a:r>
            <a:endParaRPr sz="2400" dirty="0"/>
          </a:p>
        </p:txBody>
      </p:sp>
      <p:sp>
        <p:nvSpPr>
          <p:cNvPr id="159" name="Google Shape;159;p18"/>
          <p:cNvSpPr/>
          <p:nvPr/>
        </p:nvSpPr>
        <p:spPr>
          <a:xfrm>
            <a:off x="1291827" y="3596294"/>
            <a:ext cx="185298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zamjenica</a:t>
            </a:r>
            <a:endParaRPr sz="2400" dirty="0"/>
          </a:p>
        </p:txBody>
      </p:sp>
      <p:sp>
        <p:nvSpPr>
          <p:cNvPr id="160" name="Google Shape;160;p18"/>
          <p:cNvSpPr/>
          <p:nvPr/>
        </p:nvSpPr>
        <p:spPr>
          <a:xfrm>
            <a:off x="408298" y="4571252"/>
            <a:ext cx="88017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broj</a:t>
            </a:r>
            <a:endParaRPr sz="2400" dirty="0"/>
          </a:p>
        </p:txBody>
      </p:sp>
      <p:sp>
        <p:nvSpPr>
          <p:cNvPr id="161" name="Google Shape;161;p18"/>
          <p:cNvSpPr/>
          <p:nvPr/>
        </p:nvSpPr>
        <p:spPr>
          <a:xfrm>
            <a:off x="7958401" y="2337298"/>
            <a:ext cx="3305737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Izrečen je </a:t>
            </a:r>
            <a:r>
              <a:rPr lang="hr-HR" sz="24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pridjevom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hr-HR" sz="24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zamjenicom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ili </a:t>
            </a:r>
            <a:r>
              <a:rPr lang="hr-HR" sz="24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brojem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Slaže s imenicom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 koju se odnosi </a:t>
            </a:r>
            <a:r>
              <a:rPr lang="hr-HR" sz="24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u padežu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hr-HR" sz="24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rodu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 </a:t>
            </a:r>
            <a:r>
              <a:rPr lang="hr-HR" sz="24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broju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19"/>
          <p:cNvPicPr preferRelativeResize="0"/>
          <p:nvPr/>
        </p:nvPicPr>
        <p:blipFill rotWithShape="1">
          <a:blip r:embed="rId3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67" name="Google Shape;167;p19"/>
          <p:cNvPicPr preferRelativeResize="0"/>
          <p:nvPr/>
        </p:nvPicPr>
        <p:blipFill rotWithShape="1">
          <a:blip r:embed="rId3">
            <a:alphaModFix/>
          </a:blip>
          <a:srcRect l="14204" t="54643" r="73268"/>
          <a:stretch/>
        </p:blipFill>
        <p:spPr>
          <a:xfrm rot="5400000">
            <a:off x="2626959" y="-2631117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68" name="Google Shape;168;p19" descr="Orange Circle Logo - Free image on Pixa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8593724">
            <a:off x="6948652" y="1111318"/>
            <a:ext cx="4407041" cy="43526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10835206" y="4326274"/>
            <a:ext cx="1329729" cy="2013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19"/>
          <p:cNvPicPr preferRelativeResize="0"/>
          <p:nvPr/>
        </p:nvPicPr>
        <p:blipFill rotWithShape="1">
          <a:blip r:embed="rId6">
            <a:alphaModFix/>
          </a:blip>
          <a:srcRect l="28661" r="13991"/>
          <a:stretch/>
        </p:blipFill>
        <p:spPr>
          <a:xfrm>
            <a:off x="9382438" y="4633541"/>
            <a:ext cx="915086" cy="1950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781107" y="5987370"/>
            <a:ext cx="1864561" cy="704488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19"/>
          <p:cNvSpPr txBox="1"/>
          <p:nvPr/>
        </p:nvSpPr>
        <p:spPr>
          <a:xfrm>
            <a:off x="8318353" y="1211282"/>
            <a:ext cx="1801211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</a:t>
            </a:r>
            <a:endParaRPr/>
          </a:p>
        </p:txBody>
      </p:sp>
      <p:sp>
        <p:nvSpPr>
          <p:cNvPr id="173" name="Google Shape;173;p19"/>
          <p:cNvSpPr/>
          <p:nvPr/>
        </p:nvSpPr>
        <p:spPr>
          <a:xfrm>
            <a:off x="7853273" y="1990833"/>
            <a:ext cx="286011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 smtClean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IMENIČKI ATRIBUT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19"/>
          <p:cNvSpPr txBox="1"/>
          <p:nvPr/>
        </p:nvSpPr>
        <p:spPr>
          <a:xfrm>
            <a:off x="1166312" y="768511"/>
            <a:ext cx="623916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Što je po vrsti riječi atribut u sljedećim primjerima? Slaže li se u rodu, broju i padežu s imenicom koju pojašnjava?</a:t>
            </a:r>
            <a:endParaRPr sz="2400" dirty="0"/>
          </a:p>
        </p:txBody>
      </p:sp>
      <p:sp>
        <p:nvSpPr>
          <p:cNvPr id="175" name="Google Shape;175;p19"/>
          <p:cNvSpPr/>
          <p:nvPr/>
        </p:nvSpPr>
        <p:spPr>
          <a:xfrm>
            <a:off x="577874" y="2583660"/>
            <a:ext cx="639239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Sudjelovanjem u svijetu </a:t>
            </a: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medija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djeca ga i sama oblikuju.</a:t>
            </a:r>
            <a:endParaRPr sz="2400" dirty="0"/>
          </a:p>
        </p:txBody>
      </p:sp>
      <p:sp>
        <p:nvSpPr>
          <p:cNvPr id="176" name="Google Shape;176;p19"/>
          <p:cNvSpPr txBox="1"/>
          <p:nvPr/>
        </p:nvSpPr>
        <p:spPr>
          <a:xfrm>
            <a:off x="240628" y="3878988"/>
            <a:ext cx="560303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Jučer smo gledali film </a:t>
            </a: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godine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dirty="0"/>
          </a:p>
        </p:txBody>
      </p:sp>
      <p:pic>
        <p:nvPicPr>
          <p:cNvPr id="177" name="Google Shape;177;p1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7784382">
            <a:off x="2849965" y="2041592"/>
            <a:ext cx="1212804" cy="1072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1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7511290">
            <a:off x="2579287" y="3229898"/>
            <a:ext cx="1212804" cy="1072265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19"/>
          <p:cNvSpPr txBox="1"/>
          <p:nvPr/>
        </p:nvSpPr>
        <p:spPr>
          <a:xfrm>
            <a:off x="2090050" y="4488909"/>
            <a:ext cx="287760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- imenica u genitivu</a:t>
            </a:r>
            <a:endParaRPr/>
          </a:p>
        </p:txBody>
      </p:sp>
      <p:sp>
        <p:nvSpPr>
          <p:cNvPr id="180" name="Google Shape;180;p19"/>
          <p:cNvSpPr/>
          <p:nvPr/>
        </p:nvSpPr>
        <p:spPr>
          <a:xfrm>
            <a:off x="7928814" y="2445616"/>
            <a:ext cx="2832829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Izrečen je </a:t>
            </a:r>
            <a:r>
              <a:rPr lang="hr-HR" sz="2400" dirty="0" smtClean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imenicom</a:t>
            </a:r>
            <a:r>
              <a:rPr lang="hr-H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Imenica u službi atributa najčešće je </a:t>
            </a:r>
            <a:r>
              <a:rPr lang="hr-HR" sz="2400" dirty="0" smtClean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u genitivu</a:t>
            </a:r>
            <a:r>
              <a:rPr lang="hr-H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stoji </a:t>
            </a:r>
            <a:r>
              <a:rPr lang="hr-HR" sz="2400" dirty="0" smtClean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iza imenice </a:t>
            </a:r>
            <a:r>
              <a:rPr lang="hr-H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 koju se odnosi.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20"/>
          <p:cNvPicPr preferRelativeResize="0"/>
          <p:nvPr/>
        </p:nvPicPr>
        <p:blipFill rotWithShape="1">
          <a:blip r:embed="rId3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86" name="Google Shape;186;p20"/>
          <p:cNvPicPr preferRelativeResize="0"/>
          <p:nvPr/>
        </p:nvPicPr>
        <p:blipFill rotWithShape="1">
          <a:blip r:embed="rId3">
            <a:alphaModFix/>
          </a:blip>
          <a:srcRect l="14204" t="54643" r="73268"/>
          <a:stretch/>
        </p:blipFill>
        <p:spPr>
          <a:xfrm rot="5400000">
            <a:off x="2626959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87" name="Google Shape;187;p20" descr="Orange Circle Logo - Free image on Pixa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8593724">
            <a:off x="7612580" y="1334520"/>
            <a:ext cx="3739995" cy="3693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10983569" y="4406396"/>
            <a:ext cx="1329729" cy="2013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0"/>
          <p:cNvPicPr preferRelativeResize="0"/>
          <p:nvPr/>
        </p:nvPicPr>
        <p:blipFill rotWithShape="1">
          <a:blip r:embed="rId6">
            <a:alphaModFix/>
          </a:blip>
          <a:srcRect l="28661" r="13991"/>
          <a:stretch/>
        </p:blipFill>
        <p:spPr>
          <a:xfrm>
            <a:off x="10196791" y="4355246"/>
            <a:ext cx="915086" cy="1950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103034" y="5966900"/>
            <a:ext cx="1864561" cy="704488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20"/>
          <p:cNvSpPr txBox="1"/>
          <p:nvPr/>
        </p:nvSpPr>
        <p:spPr>
          <a:xfrm>
            <a:off x="8775661" y="1590610"/>
            <a:ext cx="1793192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PONOVI</a:t>
            </a:r>
            <a:endParaRPr/>
          </a:p>
        </p:txBody>
      </p:sp>
      <p:sp>
        <p:nvSpPr>
          <p:cNvPr id="192" name="Google Shape;192;p20"/>
          <p:cNvSpPr txBox="1"/>
          <p:nvPr/>
        </p:nvSpPr>
        <p:spPr>
          <a:xfrm>
            <a:off x="1396914" y="739795"/>
            <a:ext cx="597264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Ponovi što je atribut i vrste atributa. Napiši sam/sama nekoliko rečenica s pridjevnim i imeničkim atributom.</a:t>
            </a:r>
            <a:endParaRPr sz="2400" dirty="0"/>
          </a:p>
        </p:txBody>
      </p:sp>
      <p:sp>
        <p:nvSpPr>
          <p:cNvPr id="193" name="Google Shape;193;p20"/>
          <p:cNvSpPr/>
          <p:nvPr/>
        </p:nvSpPr>
        <p:spPr>
          <a:xfrm>
            <a:off x="8883242" y="2286499"/>
            <a:ext cx="168561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ATRIBUT</a:t>
            </a:r>
            <a:endParaRPr sz="2400" dirty="0"/>
          </a:p>
        </p:txBody>
      </p:sp>
      <p:pic>
        <p:nvPicPr>
          <p:cNvPr id="194" name="Google Shape;194;p2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74680" y="2002645"/>
            <a:ext cx="7194874" cy="3480167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0"/>
          <p:cNvSpPr txBox="1"/>
          <p:nvPr/>
        </p:nvSpPr>
        <p:spPr>
          <a:xfrm>
            <a:off x="8276790" y="2708069"/>
            <a:ext cx="2706779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-"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dopuna imenici</a:t>
            </a:r>
            <a:endParaRPr sz="2400"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-"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vrste: pridjevni i imenički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21"/>
          <p:cNvPicPr preferRelativeResize="0"/>
          <p:nvPr/>
        </p:nvPicPr>
        <p:blipFill rotWithShape="1">
          <a:blip r:embed="rId3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01" name="Google Shape;201;p21"/>
          <p:cNvPicPr preferRelativeResize="0"/>
          <p:nvPr/>
        </p:nvPicPr>
        <p:blipFill rotWithShape="1">
          <a:blip r:embed="rId3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02" name="Google Shape;202;p21" descr="Orange Circle Logo - Free image on Pixa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8593724">
            <a:off x="7801696" y="1661791"/>
            <a:ext cx="3859565" cy="3976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11064826" y="4325727"/>
            <a:ext cx="1329729" cy="2013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1"/>
          <p:cNvPicPr preferRelativeResize="0"/>
          <p:nvPr/>
        </p:nvPicPr>
        <p:blipFill rotWithShape="1">
          <a:blip r:embed="rId6">
            <a:alphaModFix/>
          </a:blip>
          <a:srcRect l="28661" r="13991"/>
          <a:stretch/>
        </p:blipFill>
        <p:spPr>
          <a:xfrm>
            <a:off x="9678324" y="4494230"/>
            <a:ext cx="915086" cy="1950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103034" y="5966900"/>
            <a:ext cx="1864561" cy="704488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1"/>
          <p:cNvSpPr txBox="1"/>
          <p:nvPr/>
        </p:nvSpPr>
        <p:spPr>
          <a:xfrm>
            <a:off x="8404123" y="1612786"/>
            <a:ext cx="2456747" cy="64633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6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 VIŠE</a:t>
            </a:r>
            <a:endParaRPr/>
          </a:p>
        </p:txBody>
      </p:sp>
      <p:sp>
        <p:nvSpPr>
          <p:cNvPr id="207" name="Google Shape;207;p21"/>
          <p:cNvSpPr/>
          <p:nvPr/>
        </p:nvSpPr>
        <p:spPr>
          <a:xfrm>
            <a:off x="8459133" y="2509873"/>
            <a:ext cx="247886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ATRIBUTNI SKUP</a:t>
            </a:r>
            <a:endParaRPr sz="2400" dirty="0"/>
          </a:p>
        </p:txBody>
      </p:sp>
      <p:sp>
        <p:nvSpPr>
          <p:cNvPr id="208" name="Google Shape;208;p21"/>
          <p:cNvSpPr/>
          <p:nvPr/>
        </p:nvSpPr>
        <p:spPr>
          <a:xfrm>
            <a:off x="1287083" y="770618"/>
            <a:ext cx="619130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Promotri primjere. Što čini atributni skup?</a:t>
            </a: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21"/>
          <p:cNvSpPr/>
          <p:nvPr/>
        </p:nvSpPr>
        <p:spPr>
          <a:xfrm>
            <a:off x="174538" y="1766291"/>
            <a:ext cx="806595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Svijet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novih i čudesnih </a:t>
            </a:r>
            <a:r>
              <a:rPr lang="hr-HR" sz="2400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knjiga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donosi nezaboravne pustolovine.</a:t>
            </a:r>
            <a:endParaRPr sz="2400" dirty="0"/>
          </a:p>
        </p:txBody>
      </p:sp>
      <p:pic>
        <p:nvPicPr>
          <p:cNvPr id="210" name="Google Shape;210;p2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-7723241" flipH="1">
            <a:off x="1974092" y="858510"/>
            <a:ext cx="1602973" cy="1508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2288937">
            <a:off x="299946" y="1703153"/>
            <a:ext cx="3289063" cy="1736136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21"/>
          <p:cNvSpPr/>
          <p:nvPr/>
        </p:nvSpPr>
        <p:spPr>
          <a:xfrm>
            <a:off x="611286" y="3582654"/>
            <a:ext cx="655378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pridjevni atributi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 </a:t>
            </a:r>
            <a:r>
              <a:rPr lang="hr-HR" sz="2400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imenički atribut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 atributni skup</a:t>
            </a:r>
            <a:endParaRPr dirty="0"/>
          </a:p>
        </p:txBody>
      </p:sp>
      <p:sp>
        <p:nvSpPr>
          <p:cNvPr id="213" name="Google Shape;213;p21"/>
          <p:cNvSpPr/>
          <p:nvPr/>
        </p:nvSpPr>
        <p:spPr>
          <a:xfrm>
            <a:off x="8293861" y="3012792"/>
            <a:ext cx="3036147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Atributni skup čini više atributa dodanih imenici da ju pobliže označe.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607</Words>
  <Application>Microsoft Office PowerPoint</Application>
  <PresentationFormat>Široki zaslon</PresentationFormat>
  <Paragraphs>88</Paragraphs>
  <Slides>13</Slides>
  <Notes>13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13</vt:i4>
      </vt:variant>
    </vt:vector>
  </HeadingPairs>
  <TitlesOfParts>
    <vt:vector size="17" baseType="lpstr">
      <vt:lpstr>Arial</vt:lpstr>
      <vt:lpstr>Calibri</vt:lpstr>
      <vt:lpstr>Impact</vt:lpstr>
      <vt:lpstr>Tema sustava Office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cp:lastModifiedBy>Zrinka</cp:lastModifiedBy>
  <cp:revision>4</cp:revision>
  <dcterms:modified xsi:type="dcterms:W3CDTF">2020-09-19T18:37:03Z</dcterms:modified>
</cp:coreProperties>
</file>